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9" r:id="rId4"/>
    <p:sldId id="268" r:id="rId5"/>
    <p:sldId id="266" r:id="rId6"/>
    <p:sldId id="265" r:id="rId7"/>
    <p:sldId id="267" r:id="rId8"/>
    <p:sldId id="262"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58F9DAD8-CCA9-47FE-9FDC-864E3F5BB7F2}" type="datetimeFigureOut">
              <a:rPr lang="en-IN" smtClean="0"/>
              <a:t>29-10-2024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BB3A5F4-507C-4433-A442-9460F389CF64}" type="slidenum">
              <a:rPr lang="en-IN" smtClean="0"/>
              <a:t>‹#›</a:t>
            </a:fld>
            <a:endParaRPr lang="en-IN"/>
          </a:p>
        </p:txBody>
      </p:sp>
    </p:spTree>
    <p:extLst>
      <p:ext uri="{BB962C8B-B14F-4D97-AF65-F5344CB8AC3E}">
        <p14:creationId xmlns:p14="http://schemas.microsoft.com/office/powerpoint/2010/main" val="31984803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F9DAD8-CCA9-47FE-9FDC-864E3F5BB7F2}" type="datetimeFigureOut">
              <a:rPr lang="en-IN" smtClean="0"/>
              <a:t>29-10-2024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BB3A5F4-507C-4433-A442-9460F389CF64}" type="slidenum">
              <a:rPr lang="en-IN" smtClean="0"/>
              <a:t>‹#›</a:t>
            </a:fld>
            <a:endParaRPr lang="en-IN"/>
          </a:p>
        </p:txBody>
      </p:sp>
    </p:spTree>
    <p:extLst>
      <p:ext uri="{BB962C8B-B14F-4D97-AF65-F5344CB8AC3E}">
        <p14:creationId xmlns:p14="http://schemas.microsoft.com/office/powerpoint/2010/main" val="12004776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8F9DAD8-CCA9-47FE-9FDC-864E3F5BB7F2}" type="datetimeFigureOut">
              <a:rPr lang="en-IN" smtClean="0"/>
              <a:t>29-10-2024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BB3A5F4-507C-4433-A442-9460F389CF64}" type="slidenum">
              <a:rPr lang="en-IN" smtClean="0"/>
              <a:t>‹#›</a:t>
            </a:fld>
            <a:endParaRPr lang="en-IN"/>
          </a:p>
        </p:txBody>
      </p:sp>
    </p:spTree>
    <p:extLst>
      <p:ext uri="{BB962C8B-B14F-4D97-AF65-F5344CB8AC3E}">
        <p14:creationId xmlns:p14="http://schemas.microsoft.com/office/powerpoint/2010/main" val="3060509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8F9DAD8-CCA9-47FE-9FDC-864E3F5BB7F2}" type="datetimeFigureOut">
              <a:rPr lang="en-IN" smtClean="0"/>
              <a:t>29-10-2024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BB3A5F4-507C-4433-A442-9460F389CF64}" type="slidenum">
              <a:rPr lang="en-IN" smtClean="0"/>
              <a:t>‹#›</a:t>
            </a:fld>
            <a:endParaRPr lang="en-IN"/>
          </a:p>
        </p:txBody>
      </p:sp>
    </p:spTree>
    <p:extLst>
      <p:ext uri="{BB962C8B-B14F-4D97-AF65-F5344CB8AC3E}">
        <p14:creationId xmlns:p14="http://schemas.microsoft.com/office/powerpoint/2010/main" val="3537014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8F9DAD8-CCA9-47FE-9FDC-864E3F5BB7F2}" type="datetimeFigureOut">
              <a:rPr lang="en-IN" smtClean="0"/>
              <a:t>29-10-2024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BB3A5F4-507C-4433-A442-9460F389CF64}" type="slidenum">
              <a:rPr lang="en-IN" smtClean="0"/>
              <a:t>‹#›</a:t>
            </a:fld>
            <a:endParaRPr lang="en-IN"/>
          </a:p>
        </p:txBody>
      </p:sp>
    </p:spTree>
    <p:extLst>
      <p:ext uri="{BB962C8B-B14F-4D97-AF65-F5344CB8AC3E}">
        <p14:creationId xmlns:p14="http://schemas.microsoft.com/office/powerpoint/2010/main" val="1579621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8F9DAD8-CCA9-47FE-9FDC-864E3F5BB7F2}" type="datetimeFigureOut">
              <a:rPr lang="en-IN" smtClean="0"/>
              <a:t>29-10-2024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BB3A5F4-507C-4433-A442-9460F389CF64}" type="slidenum">
              <a:rPr lang="en-IN" smtClean="0"/>
              <a:t>‹#›</a:t>
            </a:fld>
            <a:endParaRPr lang="en-IN"/>
          </a:p>
        </p:txBody>
      </p:sp>
    </p:spTree>
    <p:extLst>
      <p:ext uri="{BB962C8B-B14F-4D97-AF65-F5344CB8AC3E}">
        <p14:creationId xmlns:p14="http://schemas.microsoft.com/office/powerpoint/2010/main" val="355667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F9DAD8-CCA9-47FE-9FDC-864E3F5BB7F2}" type="datetimeFigureOut">
              <a:rPr lang="en-IN" smtClean="0"/>
              <a:t>29-10-2024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BB3A5F4-507C-4433-A442-9460F389CF64}" type="slidenum">
              <a:rPr lang="en-IN" smtClean="0"/>
              <a:t>‹#›</a:t>
            </a:fld>
            <a:endParaRPr lang="en-IN"/>
          </a:p>
        </p:txBody>
      </p:sp>
    </p:spTree>
    <p:extLst>
      <p:ext uri="{BB962C8B-B14F-4D97-AF65-F5344CB8AC3E}">
        <p14:creationId xmlns:p14="http://schemas.microsoft.com/office/powerpoint/2010/main" val="4181247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8F9DAD8-CCA9-47FE-9FDC-864E3F5BB7F2}" type="datetimeFigureOut">
              <a:rPr lang="en-IN" smtClean="0"/>
              <a:t>29-10-2024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BB3A5F4-507C-4433-A442-9460F389CF64}" type="slidenum">
              <a:rPr lang="en-IN" smtClean="0"/>
              <a:t>‹#›</a:t>
            </a:fld>
            <a:endParaRPr lang="en-IN"/>
          </a:p>
        </p:txBody>
      </p:sp>
    </p:spTree>
    <p:extLst>
      <p:ext uri="{BB962C8B-B14F-4D97-AF65-F5344CB8AC3E}">
        <p14:creationId xmlns:p14="http://schemas.microsoft.com/office/powerpoint/2010/main" val="1859639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8F9DAD8-CCA9-47FE-9FDC-864E3F5BB7F2}" type="datetimeFigureOut">
              <a:rPr lang="en-IN" smtClean="0"/>
              <a:t>29-10-2024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BB3A5F4-507C-4433-A442-9460F389CF64}" type="slidenum">
              <a:rPr lang="en-IN" smtClean="0"/>
              <a:t>‹#›</a:t>
            </a:fld>
            <a:endParaRPr lang="en-IN"/>
          </a:p>
        </p:txBody>
      </p:sp>
    </p:spTree>
    <p:extLst>
      <p:ext uri="{BB962C8B-B14F-4D97-AF65-F5344CB8AC3E}">
        <p14:creationId xmlns:p14="http://schemas.microsoft.com/office/powerpoint/2010/main" val="463367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8F9DAD8-CCA9-47FE-9FDC-864E3F5BB7F2}" type="datetimeFigureOut">
              <a:rPr lang="en-IN" smtClean="0"/>
              <a:t>29-10-2024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BB3A5F4-507C-4433-A442-9460F389CF64}" type="slidenum">
              <a:rPr lang="en-IN" smtClean="0"/>
              <a:t>‹#›</a:t>
            </a:fld>
            <a:endParaRPr lang="en-IN"/>
          </a:p>
        </p:txBody>
      </p:sp>
    </p:spTree>
    <p:extLst>
      <p:ext uri="{BB962C8B-B14F-4D97-AF65-F5344CB8AC3E}">
        <p14:creationId xmlns:p14="http://schemas.microsoft.com/office/powerpoint/2010/main" val="2108539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8F9DAD8-CCA9-47FE-9FDC-864E3F5BB7F2}" type="datetimeFigureOut">
              <a:rPr lang="en-IN" smtClean="0"/>
              <a:t>29-10-2024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BB3A5F4-507C-4433-A442-9460F389CF64}" type="slidenum">
              <a:rPr lang="en-IN" smtClean="0"/>
              <a:t>‹#›</a:t>
            </a:fld>
            <a:endParaRPr lang="en-IN"/>
          </a:p>
        </p:txBody>
      </p:sp>
    </p:spTree>
    <p:extLst>
      <p:ext uri="{BB962C8B-B14F-4D97-AF65-F5344CB8AC3E}">
        <p14:creationId xmlns:p14="http://schemas.microsoft.com/office/powerpoint/2010/main" val="20898937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8F9DAD8-CCA9-47FE-9FDC-864E3F5BB7F2}" type="datetimeFigureOut">
              <a:rPr lang="en-IN" smtClean="0"/>
              <a:t>29-10-2024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BB3A5F4-507C-4433-A442-9460F389CF64}" type="slidenum">
              <a:rPr lang="en-IN" smtClean="0"/>
              <a:t>‹#›</a:t>
            </a:fld>
            <a:endParaRPr lang="en-IN"/>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5396680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8F9DAD8-CCA9-47FE-9FDC-864E3F5BB7F2}" type="datetimeFigureOut">
              <a:rPr lang="en-IN" smtClean="0"/>
              <a:t>29-10-2024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BB3A5F4-507C-4433-A442-9460F389CF64}" type="slidenum">
              <a:rPr lang="en-IN" smtClean="0"/>
              <a:t>‹#›</a:t>
            </a:fld>
            <a:endParaRPr lang="en-IN"/>
          </a:p>
        </p:txBody>
      </p:sp>
    </p:spTree>
    <p:extLst>
      <p:ext uri="{BB962C8B-B14F-4D97-AF65-F5344CB8AC3E}">
        <p14:creationId xmlns:p14="http://schemas.microsoft.com/office/powerpoint/2010/main" val="9097586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8F9DAD8-CCA9-47FE-9FDC-864E3F5BB7F2}" type="datetimeFigureOut">
              <a:rPr lang="en-IN" smtClean="0"/>
              <a:t>29-10-2024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BB3A5F4-507C-4433-A442-9460F389CF64}" type="slidenum">
              <a:rPr lang="en-IN" smtClean="0"/>
              <a:t>‹#›</a:t>
            </a:fld>
            <a:endParaRPr lang="en-IN"/>
          </a:p>
        </p:txBody>
      </p:sp>
    </p:spTree>
    <p:extLst>
      <p:ext uri="{BB962C8B-B14F-4D97-AF65-F5344CB8AC3E}">
        <p14:creationId xmlns:p14="http://schemas.microsoft.com/office/powerpoint/2010/main" val="545322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8F9DAD8-CCA9-47FE-9FDC-864E3F5BB7F2}" type="datetimeFigureOut">
              <a:rPr lang="en-IN" smtClean="0"/>
              <a:t>29-10-2024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BB3A5F4-507C-4433-A442-9460F389CF64}" type="slidenum">
              <a:rPr lang="en-IN" smtClean="0"/>
              <a:t>‹#›</a:t>
            </a:fld>
            <a:endParaRPr lang="en-IN"/>
          </a:p>
        </p:txBody>
      </p:sp>
    </p:spTree>
    <p:extLst>
      <p:ext uri="{BB962C8B-B14F-4D97-AF65-F5344CB8AC3E}">
        <p14:creationId xmlns:p14="http://schemas.microsoft.com/office/powerpoint/2010/main" val="21537626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F9DAD8-CCA9-47FE-9FDC-864E3F5BB7F2}" type="datetimeFigureOut">
              <a:rPr lang="en-IN" smtClean="0"/>
              <a:t>29-10-2024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BB3A5F4-507C-4433-A442-9460F389CF64}" type="slidenum">
              <a:rPr lang="en-IN" smtClean="0"/>
              <a:t>‹#›</a:t>
            </a:fld>
            <a:endParaRPr lang="en-IN"/>
          </a:p>
        </p:txBody>
      </p:sp>
    </p:spTree>
    <p:extLst>
      <p:ext uri="{BB962C8B-B14F-4D97-AF65-F5344CB8AC3E}">
        <p14:creationId xmlns:p14="http://schemas.microsoft.com/office/powerpoint/2010/main" val="24069324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F9DAD8-CCA9-47FE-9FDC-864E3F5BB7F2}" type="datetimeFigureOut">
              <a:rPr lang="en-IN" smtClean="0"/>
              <a:t>29-10-2024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BB3A5F4-507C-4433-A442-9460F389CF64}" type="slidenum">
              <a:rPr lang="en-IN" smtClean="0"/>
              <a:t>‹#›</a:t>
            </a:fld>
            <a:endParaRPr lang="en-IN"/>
          </a:p>
        </p:txBody>
      </p:sp>
    </p:spTree>
    <p:extLst>
      <p:ext uri="{BB962C8B-B14F-4D97-AF65-F5344CB8AC3E}">
        <p14:creationId xmlns:p14="http://schemas.microsoft.com/office/powerpoint/2010/main" val="36646942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8F9DAD8-CCA9-47FE-9FDC-864E3F5BB7F2}" type="datetimeFigureOut">
              <a:rPr lang="en-IN" smtClean="0"/>
              <a:t>29-10-2024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7BB3A5F4-507C-4433-A442-9460F389CF64}" type="slidenum">
              <a:rPr lang="en-IN" smtClean="0"/>
              <a:t>‹#›</a:t>
            </a:fld>
            <a:endParaRPr lang="en-IN"/>
          </a:p>
        </p:txBody>
      </p:sp>
    </p:spTree>
    <p:extLst>
      <p:ext uri="{BB962C8B-B14F-4D97-AF65-F5344CB8AC3E}">
        <p14:creationId xmlns:p14="http://schemas.microsoft.com/office/powerpoint/2010/main" val="1051198954"/>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panelbaba.com/" TargetMode="External"/><Relationship Id="rId2" Type="http://schemas.openxmlformats.org/officeDocument/2006/relationships/hyperlink" Target="mailto:gobind.ec@gmail.com,Web" TargetMode="External"/><Relationship Id="rId1" Type="http://schemas.openxmlformats.org/officeDocument/2006/relationships/slideLayout" Target="../slideLayouts/slideLayout9.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7.xml"/><Relationship Id="rId4" Type="http://schemas.openxmlformats.org/officeDocument/2006/relationships/image" Target="../media/image13.jpg"/></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29">
            <a:extLst>
              <a:ext uri="{FF2B5EF4-FFF2-40B4-BE49-F238E27FC236}">
                <a16:creationId xmlns:a16="http://schemas.microsoft.com/office/drawing/2014/main" id="{C2EA0151-D8D8-617A-9E67-4606FB669062}"/>
              </a:ext>
            </a:extLst>
          </p:cNvPr>
          <p:cNvSpPr>
            <a:spLocks noGrp="1"/>
          </p:cNvSpPr>
          <p:nvPr>
            <p:ph type="title"/>
          </p:nvPr>
        </p:nvSpPr>
        <p:spPr>
          <a:xfrm>
            <a:off x="6096000" y="658761"/>
            <a:ext cx="5830528" cy="1676400"/>
          </a:xfrm>
        </p:spPr>
        <p:txBody>
          <a:bodyPr anchor="ctr">
            <a:normAutofit/>
          </a:bodyPr>
          <a:lstStyle/>
          <a:p>
            <a:pPr algn="ctr"/>
            <a:r>
              <a:rPr lang="en-US" sz="3600" b="1" u="sng" dirty="0">
                <a:solidFill>
                  <a:schemeClr val="accent6"/>
                </a:solidFill>
                <a:latin typeface="Bookman Old Style" panose="02050604050505020204" pitchFamily="18" charset="0"/>
              </a:rPr>
              <a:t>GOBIND ELECTRICAL CORPORATION</a:t>
            </a:r>
            <a:endParaRPr lang="en-IN" sz="3600" b="1" u="sng" dirty="0">
              <a:solidFill>
                <a:schemeClr val="accent6"/>
              </a:solidFill>
              <a:latin typeface="Bookman Old Style" panose="02050604050505020204" pitchFamily="18" charset="0"/>
            </a:endParaRPr>
          </a:p>
        </p:txBody>
      </p:sp>
      <p:sp>
        <p:nvSpPr>
          <p:cNvPr id="32" name="Text Placeholder 31">
            <a:extLst>
              <a:ext uri="{FF2B5EF4-FFF2-40B4-BE49-F238E27FC236}">
                <a16:creationId xmlns:a16="http://schemas.microsoft.com/office/drawing/2014/main" id="{1BA8076B-7D4E-F5A7-E07E-4B4D4AC26DF5}"/>
              </a:ext>
            </a:extLst>
          </p:cNvPr>
          <p:cNvSpPr>
            <a:spLocks noGrp="1"/>
          </p:cNvSpPr>
          <p:nvPr>
            <p:ph type="body" sz="half" idx="2"/>
          </p:nvPr>
        </p:nvSpPr>
        <p:spPr>
          <a:xfrm>
            <a:off x="5860025" y="2335161"/>
            <a:ext cx="6066503" cy="3654426"/>
          </a:xfrm>
        </p:spPr>
        <p:txBody>
          <a:bodyPr>
            <a:noAutofit/>
          </a:bodyPr>
          <a:lstStyle/>
          <a:p>
            <a:pPr algn="ctr">
              <a:lnSpc>
                <a:spcPct val="150000"/>
              </a:lnSpc>
            </a:pPr>
            <a:r>
              <a:rPr lang="en-US" sz="2000" dirty="0">
                <a:solidFill>
                  <a:schemeClr val="tx1"/>
                </a:solidFill>
                <a:latin typeface="Alaska" panose="020E0602030304020303" pitchFamily="34" charset="0"/>
              </a:rPr>
              <a:t>ADDRESS :- GOBIND ELECTRICAL    CORPORATION </a:t>
            </a:r>
            <a:br>
              <a:rPr lang="en-US" sz="2000" dirty="0">
                <a:solidFill>
                  <a:schemeClr val="tx1"/>
                </a:solidFill>
                <a:latin typeface="Alaska" panose="020E0602030304020303" pitchFamily="34" charset="0"/>
              </a:rPr>
            </a:br>
            <a:r>
              <a:rPr lang="en-US" sz="2000" dirty="0">
                <a:solidFill>
                  <a:schemeClr val="tx1"/>
                </a:solidFill>
                <a:latin typeface="Alaska" panose="020E0602030304020303" pitchFamily="34" charset="0"/>
              </a:rPr>
              <a:t>PLOT NO.371,IND-AREA,PHASE-2,               CHANDIGARH 160002</a:t>
            </a:r>
            <a:br>
              <a:rPr lang="en-IN" sz="2000" dirty="0">
                <a:solidFill>
                  <a:schemeClr val="tx1"/>
                </a:solidFill>
                <a:latin typeface="Alaska" panose="020E0602030304020303" pitchFamily="34" charset="0"/>
              </a:rPr>
            </a:br>
            <a:r>
              <a:rPr lang="en-IN" sz="2000" dirty="0">
                <a:solidFill>
                  <a:schemeClr val="tx1"/>
                </a:solidFill>
                <a:latin typeface="Alaska" panose="020E0602030304020303" pitchFamily="34" charset="0"/>
              </a:rPr>
              <a:t>PHONE NO. 98154-88119,99151-88119</a:t>
            </a:r>
            <a:br>
              <a:rPr lang="en-IN" sz="2000" dirty="0">
                <a:solidFill>
                  <a:schemeClr val="tx1"/>
                </a:solidFill>
                <a:latin typeface="Alaska" panose="020E0602030304020303" pitchFamily="34" charset="0"/>
              </a:rPr>
            </a:br>
            <a:r>
              <a:rPr lang="en-IN" sz="2000" dirty="0">
                <a:solidFill>
                  <a:schemeClr val="tx1"/>
                </a:solidFill>
                <a:latin typeface="Alaska" panose="020E0602030304020303" pitchFamily="34" charset="0"/>
              </a:rPr>
              <a:t>EMAIL : </a:t>
            </a:r>
            <a:r>
              <a:rPr lang="en-IN" sz="2000" dirty="0">
                <a:solidFill>
                  <a:schemeClr val="tx1"/>
                </a:solidFill>
                <a:latin typeface="Alaska" panose="020E0602030304020303" pitchFamily="34" charset="0"/>
                <a:hlinkClick r:id="rId2">
                  <a:extLst>
                    <a:ext uri="{A12FA001-AC4F-418D-AE19-62706E023703}">
                      <ahyp:hlinkClr xmlns:ahyp="http://schemas.microsoft.com/office/drawing/2018/hyperlinkcolor" val="tx"/>
                    </a:ext>
                  </a:extLst>
                </a:hlinkClick>
              </a:rPr>
              <a:t>gobind.ec@gmail.com,                                         Web</a:t>
            </a:r>
            <a:r>
              <a:rPr lang="en-IN" sz="2000" dirty="0">
                <a:solidFill>
                  <a:schemeClr val="tx1"/>
                </a:solidFill>
                <a:latin typeface="Alaska" panose="020E0602030304020303" pitchFamily="34" charset="0"/>
              </a:rPr>
              <a:t> Site : </a:t>
            </a:r>
            <a:r>
              <a:rPr lang="en-IN" sz="2000" dirty="0">
                <a:solidFill>
                  <a:schemeClr val="tx1"/>
                </a:solidFill>
                <a:latin typeface="Alaska" panose="020E0602030304020303" pitchFamily="34" charset="0"/>
                <a:hlinkClick r:id="rId3">
                  <a:extLst>
                    <a:ext uri="{A12FA001-AC4F-418D-AE19-62706E023703}">
                      <ahyp:hlinkClr xmlns:ahyp="http://schemas.microsoft.com/office/drawing/2018/hyperlinkcolor" val="tx"/>
                    </a:ext>
                  </a:extLst>
                </a:hlinkClick>
              </a:rPr>
              <a:t>www.panelbaba.com</a:t>
            </a:r>
            <a:endParaRPr lang="en-IN" sz="2000" dirty="0">
              <a:solidFill>
                <a:schemeClr val="tx1"/>
              </a:solidFill>
              <a:latin typeface="Alaska" panose="020E0602030304020303" pitchFamily="34" charset="0"/>
            </a:endParaRPr>
          </a:p>
        </p:txBody>
      </p:sp>
      <p:pic>
        <p:nvPicPr>
          <p:cNvPr id="110" name="Picture Placeholder 109">
            <a:extLst>
              <a:ext uri="{FF2B5EF4-FFF2-40B4-BE49-F238E27FC236}">
                <a16:creationId xmlns:a16="http://schemas.microsoft.com/office/drawing/2014/main" id="{FA1789D4-453B-7977-AAEF-1B17D206AD7B}"/>
              </a:ext>
            </a:extLst>
          </p:cNvPr>
          <p:cNvPicPr>
            <a:picLocks noGrp="1" noChangeAspect="1"/>
          </p:cNvPicPr>
          <p:nvPr>
            <p:ph type="pic" idx="1"/>
          </p:nvPr>
        </p:nvPicPr>
        <p:blipFill>
          <a:blip r:embed="rId4">
            <a:extLst>
              <a:ext uri="{28A0092B-C50C-407E-A947-70E740481C1C}">
                <a14:useLocalDpi xmlns:a14="http://schemas.microsoft.com/office/drawing/2010/main" val="0"/>
              </a:ext>
            </a:extLst>
          </a:blip>
          <a:srcRect t="5480" b="5480"/>
          <a:stretch>
            <a:fillRect/>
          </a:stretch>
        </p:blipFill>
        <p:spPr>
          <a:xfrm>
            <a:off x="542925" y="992188"/>
            <a:ext cx="5464175" cy="487362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6133971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72E87-77D2-D4C1-FD75-A10E6D3ED58E}"/>
              </a:ext>
            </a:extLst>
          </p:cNvPr>
          <p:cNvSpPr>
            <a:spLocks noGrp="1"/>
          </p:cNvSpPr>
          <p:nvPr>
            <p:ph type="ctrTitle"/>
          </p:nvPr>
        </p:nvSpPr>
        <p:spPr>
          <a:xfrm>
            <a:off x="340082" y="-147484"/>
            <a:ext cx="11301312" cy="1032387"/>
          </a:xfrm>
        </p:spPr>
        <p:txBody>
          <a:bodyPr>
            <a:noAutofit/>
          </a:bodyPr>
          <a:lstStyle/>
          <a:p>
            <a:pPr>
              <a:lnSpc>
                <a:spcPct val="150000"/>
              </a:lnSpc>
            </a:pPr>
            <a:r>
              <a:rPr lang="en-US" sz="2800" u="sng" dirty="0">
                <a:latin typeface="Cambria" panose="02040503050406030204" pitchFamily="18" charset="0"/>
                <a:ea typeface="Cambria" panose="02040503050406030204" pitchFamily="18" charset="0"/>
              </a:rPr>
              <a:t>ABOUT  GOBIND  ELECTRICAL  CORPORATION :-</a:t>
            </a:r>
            <a:endParaRPr lang="en-IN" sz="3600" u="sng" dirty="0">
              <a:latin typeface="Cambria" panose="02040503050406030204" pitchFamily="18" charset="0"/>
              <a:ea typeface="Cambria" panose="02040503050406030204" pitchFamily="18" charset="0"/>
            </a:endParaRPr>
          </a:p>
        </p:txBody>
      </p:sp>
      <p:sp>
        <p:nvSpPr>
          <p:cNvPr id="3" name="Text Placeholder 2">
            <a:extLst>
              <a:ext uri="{FF2B5EF4-FFF2-40B4-BE49-F238E27FC236}">
                <a16:creationId xmlns:a16="http://schemas.microsoft.com/office/drawing/2014/main" id="{28C5D513-C834-37F1-4F65-08AB6B849235}"/>
              </a:ext>
            </a:extLst>
          </p:cNvPr>
          <p:cNvSpPr>
            <a:spLocks noGrp="1"/>
          </p:cNvSpPr>
          <p:nvPr>
            <p:ph type="subTitle" idx="1"/>
          </p:nvPr>
        </p:nvSpPr>
        <p:spPr>
          <a:xfrm>
            <a:off x="340082" y="1474839"/>
            <a:ext cx="11743763" cy="4778477"/>
          </a:xfrm>
        </p:spPr>
        <p:txBody>
          <a:bodyPr anchor="ctr">
            <a:normAutofit fontScale="40000" lnSpcReduction="20000"/>
          </a:bodyPr>
          <a:lstStyle/>
          <a:p>
            <a:pPr>
              <a:lnSpc>
                <a:spcPct val="100000"/>
              </a:lnSpc>
            </a:pPr>
            <a:r>
              <a:rPr lang="en-US" sz="3000" dirty="0">
                <a:solidFill>
                  <a:schemeClr val="tx1"/>
                </a:solidFill>
                <a:latin typeface="Poppins" panose="020B0502040204020203" pitchFamily="2" charset="0"/>
              </a:rPr>
              <a:t>We Deal in custom built low voltage &amp; Medium Voltage panels, Switch gears, Motor Starter’s &amp; Automation Panels in Chandigarh region.</a:t>
            </a:r>
          </a:p>
          <a:p>
            <a:pPr>
              <a:lnSpc>
                <a:spcPct val="100000"/>
              </a:lnSpc>
            </a:pPr>
            <a:r>
              <a:rPr lang="en-US" sz="3000" dirty="0">
                <a:solidFill>
                  <a:schemeClr val="tx1"/>
                </a:solidFill>
                <a:latin typeface="Poppins" panose="020B0502040204020203" pitchFamily="2" charset="0"/>
              </a:rPr>
              <a:t>We have a complete range of Panels i.e. PCC,MCC,APFC,DB,PLC,VFD,SOFT STARTER,AMF PANEL,DG SYNC.</a:t>
            </a:r>
          </a:p>
          <a:p>
            <a:pPr>
              <a:lnSpc>
                <a:spcPct val="100000"/>
              </a:lnSpc>
            </a:pPr>
            <a:r>
              <a:rPr lang="en-US" sz="3000" dirty="0">
                <a:solidFill>
                  <a:schemeClr val="tx1"/>
                </a:solidFill>
                <a:latin typeface="Poppins" panose="020B0502040204020203" pitchFamily="2" charset="0"/>
              </a:rPr>
              <a:t>We also deal in Electrical &amp; Automation instruments, Gensets, Servo Stabilizer, Transformers &amp; other several electrical Equipment’s.</a:t>
            </a:r>
          </a:p>
          <a:p>
            <a:pPr>
              <a:lnSpc>
                <a:spcPct val="150000"/>
              </a:lnSpc>
              <a:spcBef>
                <a:spcPct val="0"/>
              </a:spcBef>
            </a:pPr>
            <a:endParaRPr lang="en-US" sz="5100" u="sng" spc="-300" dirty="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Cambria" panose="02040503050406030204" pitchFamily="18" charset="0"/>
              <a:ea typeface="Cambria" panose="02040503050406030204" pitchFamily="18" charset="0"/>
              <a:cs typeface="+mj-cs"/>
            </a:endParaRPr>
          </a:p>
          <a:p>
            <a:pPr>
              <a:lnSpc>
                <a:spcPct val="150000"/>
              </a:lnSpc>
              <a:spcBef>
                <a:spcPct val="0"/>
              </a:spcBef>
            </a:pPr>
            <a:r>
              <a:rPr lang="en-US" sz="5100" u="sng" spc="-300" dirty="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Cambria" panose="02040503050406030204" pitchFamily="18" charset="0"/>
                <a:ea typeface="Cambria" panose="02040503050406030204" pitchFamily="18" charset="0"/>
                <a:cs typeface="+mj-cs"/>
              </a:rPr>
              <a:t>INTRODUCTION :-</a:t>
            </a:r>
          </a:p>
          <a:p>
            <a:pPr>
              <a:lnSpc>
                <a:spcPct val="150000"/>
              </a:lnSpc>
            </a:pPr>
            <a:r>
              <a:rPr lang="en-US" sz="3000" dirty="0">
                <a:solidFill>
                  <a:schemeClr val="tx1"/>
                </a:solidFill>
                <a:latin typeface="Poppins" panose="020B0502040204020203" pitchFamily="2" charset="0"/>
              </a:rPr>
              <a:t>We offer customized electrical solutions for all industries. Thanks to our many years of experience, we have unique knowledge about different industries and operators’ specific requirements. Whether it is for small and medium manufacturing industries or large oil &amp; energy suppliers: We offer custom solutions for all industries. Our focus is on highly efficient, environmentally safe solutions and services.</a:t>
            </a:r>
          </a:p>
          <a:p>
            <a:pPr>
              <a:lnSpc>
                <a:spcPct val="150000"/>
              </a:lnSpc>
            </a:pPr>
            <a:endParaRPr lang="en-US" sz="1600" dirty="0">
              <a:solidFill>
                <a:schemeClr val="tx1"/>
              </a:solidFill>
              <a:latin typeface="Poppins" panose="020B0502040204020203" pitchFamily="2" charset="0"/>
            </a:endParaRPr>
          </a:p>
          <a:p>
            <a:pPr>
              <a:lnSpc>
                <a:spcPct val="150000"/>
              </a:lnSpc>
              <a:spcBef>
                <a:spcPct val="0"/>
              </a:spcBef>
            </a:pPr>
            <a:r>
              <a:rPr lang="en-US" sz="5000" u="sng" spc="-300" dirty="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Cambria" panose="02040503050406030204" pitchFamily="18" charset="0"/>
                <a:ea typeface="Cambria" panose="02040503050406030204" pitchFamily="18" charset="0"/>
                <a:cs typeface="+mj-cs"/>
              </a:rPr>
              <a:t>OUR   VISION:-</a:t>
            </a:r>
          </a:p>
          <a:p>
            <a:pPr>
              <a:lnSpc>
                <a:spcPct val="150000"/>
              </a:lnSpc>
              <a:spcBef>
                <a:spcPct val="0"/>
              </a:spcBef>
            </a:pPr>
            <a:r>
              <a:rPr lang="en-US" sz="3000" dirty="0">
                <a:solidFill>
                  <a:schemeClr val="tx1"/>
                </a:solidFill>
                <a:latin typeface="Poppins" panose="020B0502040204020203" pitchFamily="2" charset="0"/>
              </a:rPr>
              <a:t>GEC Shall be the most reliable &amp; leading organization delivering world class products &amp; solution’s to both local &amp; global markets.</a:t>
            </a:r>
          </a:p>
          <a:p>
            <a:pPr>
              <a:lnSpc>
                <a:spcPct val="150000"/>
              </a:lnSpc>
              <a:spcBef>
                <a:spcPct val="0"/>
              </a:spcBef>
            </a:pPr>
            <a:endParaRPr lang="en-US" sz="3000" dirty="0">
              <a:solidFill>
                <a:schemeClr val="tx1"/>
              </a:solidFill>
              <a:latin typeface="Poppins" panose="020B0502040204020203" pitchFamily="2" charset="0"/>
            </a:endParaRPr>
          </a:p>
          <a:p>
            <a:pPr>
              <a:lnSpc>
                <a:spcPct val="150000"/>
              </a:lnSpc>
              <a:spcBef>
                <a:spcPct val="0"/>
              </a:spcBef>
            </a:pPr>
            <a:endParaRPr lang="en-US" sz="1600" dirty="0">
              <a:solidFill>
                <a:schemeClr val="tx1"/>
              </a:solidFill>
              <a:latin typeface="Poppins" panose="020B0502040204020203" pitchFamily="2" charset="0"/>
            </a:endParaRPr>
          </a:p>
          <a:p>
            <a:pPr algn="l"/>
            <a:r>
              <a:rPr lang="en-US" sz="5000" u="sng" spc="-300" dirty="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Cambria" panose="02040503050406030204" pitchFamily="18" charset="0"/>
                <a:ea typeface="Cambria" panose="02040503050406030204" pitchFamily="18" charset="0"/>
                <a:cs typeface="+mj-cs"/>
              </a:rPr>
              <a:t>OUR  MOTTO:-</a:t>
            </a:r>
            <a:r>
              <a:rPr lang="en-US" sz="2500" b="0" i="0" dirty="0">
                <a:solidFill>
                  <a:srgbClr val="333333"/>
                </a:solidFill>
                <a:effectLst/>
                <a:latin typeface="Cambria" panose="02040503050406030204" pitchFamily="18" charset="0"/>
                <a:ea typeface="Cambria" panose="02040503050406030204" pitchFamily="18" charset="0"/>
              </a:rPr>
              <a:t>O</a:t>
            </a:r>
          </a:p>
          <a:p>
            <a:pPr>
              <a:lnSpc>
                <a:spcPct val="120000"/>
              </a:lnSpc>
            </a:pPr>
            <a:r>
              <a:rPr lang="en-US" sz="3500" dirty="0">
                <a:solidFill>
                  <a:schemeClr val="tx1"/>
                </a:solidFill>
                <a:latin typeface="Poppins" panose="020B0502040204020203" pitchFamily="2" charset="0"/>
              </a:rPr>
              <a:t>Our agenda </a:t>
            </a:r>
            <a:r>
              <a:rPr lang="en-US" sz="3000" dirty="0">
                <a:solidFill>
                  <a:schemeClr val="tx1"/>
                </a:solidFill>
                <a:latin typeface="Poppins" panose="020B0502040204020203" pitchFamily="2" charset="0"/>
              </a:rPr>
              <a:t>is 100% Client satisfaction with focus on no compromise in quality and timely delivery of product as per our commitment.</a:t>
            </a:r>
          </a:p>
          <a:p>
            <a:pPr>
              <a:lnSpc>
                <a:spcPct val="120000"/>
              </a:lnSpc>
            </a:pPr>
            <a:r>
              <a:rPr lang="en-US" sz="3000" dirty="0">
                <a:solidFill>
                  <a:schemeClr val="tx1"/>
                </a:solidFill>
                <a:latin typeface="Poppins" panose="020B0502040204020203" pitchFamily="2" charset="0"/>
              </a:rPr>
              <a:t>Long term relationship with Government and Private Institutions for as long as 30 years with no complains whatsoever speaks for our work efficiency.</a:t>
            </a:r>
          </a:p>
          <a:p>
            <a:pPr>
              <a:lnSpc>
                <a:spcPct val="120000"/>
              </a:lnSpc>
              <a:spcBef>
                <a:spcPct val="0"/>
              </a:spcBef>
            </a:pPr>
            <a:endParaRPr lang="en-US" sz="2800" u="sng" spc="-300" dirty="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Cambria" panose="02040503050406030204" pitchFamily="18" charset="0"/>
              <a:ea typeface="Cambria" panose="02040503050406030204" pitchFamily="18" charset="0"/>
              <a:cs typeface="+mj-cs"/>
            </a:endParaRPr>
          </a:p>
          <a:p>
            <a:pPr>
              <a:lnSpc>
                <a:spcPct val="170000"/>
              </a:lnSpc>
              <a:spcBef>
                <a:spcPct val="0"/>
              </a:spcBef>
            </a:pPr>
            <a:endParaRPr lang="en-US" sz="2800" u="sng" spc="-300" dirty="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Cambria" panose="02040503050406030204" pitchFamily="18" charset="0"/>
              <a:ea typeface="Cambria" panose="02040503050406030204" pitchFamily="18" charset="0"/>
              <a:cs typeface="+mj-cs"/>
            </a:endParaRPr>
          </a:p>
          <a:p>
            <a:pPr>
              <a:lnSpc>
                <a:spcPct val="150000"/>
              </a:lnSpc>
              <a:spcBef>
                <a:spcPct val="0"/>
              </a:spcBef>
            </a:pPr>
            <a:endParaRPr lang="en-US" sz="2800" u="sng" spc="-300" dirty="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Cambria" panose="02040503050406030204" pitchFamily="18" charset="0"/>
              <a:ea typeface="Cambria" panose="02040503050406030204" pitchFamily="18" charset="0"/>
              <a:cs typeface="+mj-cs"/>
            </a:endParaRPr>
          </a:p>
          <a:p>
            <a:pPr>
              <a:lnSpc>
                <a:spcPct val="150000"/>
              </a:lnSpc>
            </a:pPr>
            <a:endParaRPr lang="en-US" sz="2000" b="1" dirty="0">
              <a:solidFill>
                <a:schemeClr val="tx1"/>
              </a:solidFill>
              <a:latin typeface="Poppins" panose="020B0502040204020203" pitchFamily="2" charset="0"/>
            </a:endParaRPr>
          </a:p>
          <a:p>
            <a:pPr>
              <a:lnSpc>
                <a:spcPct val="150000"/>
              </a:lnSpc>
            </a:pPr>
            <a:endParaRPr lang="en-US" sz="2400" b="1" u="sng" dirty="0">
              <a:solidFill>
                <a:schemeClr val="tx1"/>
              </a:solidFill>
              <a:latin typeface="Poppins" panose="020B0502040204020203" pitchFamily="2" charset="0"/>
            </a:endParaRPr>
          </a:p>
          <a:p>
            <a:pPr>
              <a:lnSpc>
                <a:spcPct val="150000"/>
              </a:lnSpc>
            </a:pPr>
            <a:endParaRPr lang="en-US" sz="2000" dirty="0">
              <a:solidFill>
                <a:schemeClr val="tx1"/>
              </a:solidFill>
              <a:latin typeface="Poppins" panose="020B0502040204020203" pitchFamily="2" charset="0"/>
            </a:endParaRPr>
          </a:p>
        </p:txBody>
      </p:sp>
    </p:spTree>
    <p:extLst>
      <p:ext uri="{BB962C8B-B14F-4D97-AF65-F5344CB8AC3E}">
        <p14:creationId xmlns:p14="http://schemas.microsoft.com/office/powerpoint/2010/main" val="1053638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31469">
              <a:srgbClr val="C4D7E4"/>
            </a:gs>
            <a:gs pos="44740">
              <a:srgbClr val="9FBFD3"/>
            </a:gs>
            <a:gs pos="10000">
              <a:schemeClr val="tx1"/>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53B6B-B3DF-7BC3-FFA9-8D41C9C4A310}"/>
              </a:ext>
            </a:extLst>
          </p:cNvPr>
          <p:cNvSpPr>
            <a:spLocks noGrp="1"/>
          </p:cNvSpPr>
          <p:nvPr>
            <p:ph type="title"/>
          </p:nvPr>
        </p:nvSpPr>
        <p:spPr>
          <a:xfrm>
            <a:off x="7085012" y="403122"/>
            <a:ext cx="4861182" cy="619433"/>
          </a:xfrm>
        </p:spPr>
        <p:txBody>
          <a:bodyPr anchor="ctr">
            <a:normAutofit/>
          </a:bodyPr>
          <a:lstStyle/>
          <a:p>
            <a:pPr algn="ctr"/>
            <a:r>
              <a:rPr lang="en-US" sz="2800" u="sng" dirty="0">
                <a:solidFill>
                  <a:schemeClr val="bg1"/>
                </a:solidFill>
                <a:latin typeface="San Diego" panose="04040905000802020404" pitchFamily="82" charset="0"/>
                <a:cs typeface="Arial" panose="020B0604020202020204" pitchFamily="34" charset="0"/>
              </a:rPr>
              <a:t>OUR PRODUCT RANGE</a:t>
            </a:r>
            <a:endParaRPr lang="en-IN" sz="2800" u="sng" dirty="0">
              <a:solidFill>
                <a:schemeClr val="bg1"/>
              </a:solidFill>
              <a:latin typeface="San Diego" panose="04040905000802020404" pitchFamily="82" charset="0"/>
              <a:cs typeface="Arial" panose="020B0604020202020204" pitchFamily="34" charset="0"/>
            </a:endParaRPr>
          </a:p>
        </p:txBody>
      </p:sp>
      <p:sp>
        <p:nvSpPr>
          <p:cNvPr id="4" name="Text Placeholder 3">
            <a:extLst>
              <a:ext uri="{FF2B5EF4-FFF2-40B4-BE49-F238E27FC236}">
                <a16:creationId xmlns:a16="http://schemas.microsoft.com/office/drawing/2014/main" id="{6494E520-4532-B526-50B5-BE8EF8EBE816}"/>
              </a:ext>
            </a:extLst>
          </p:cNvPr>
          <p:cNvSpPr>
            <a:spLocks noGrp="1"/>
          </p:cNvSpPr>
          <p:nvPr>
            <p:ph type="body" sz="half" idx="2"/>
          </p:nvPr>
        </p:nvSpPr>
        <p:spPr>
          <a:xfrm>
            <a:off x="7513586" y="1022555"/>
            <a:ext cx="3242904" cy="4893187"/>
          </a:xfrm>
        </p:spPr>
        <p:txBody>
          <a:bodyPr>
            <a:normAutofit fontScale="62500" lnSpcReduction="20000"/>
          </a:bodyPr>
          <a:lstStyle/>
          <a:p>
            <a:pPr marL="285750" indent="-285750">
              <a:buFont typeface="Arial" panose="020B0604020202020204" pitchFamily="34" charset="0"/>
              <a:buChar char="•"/>
            </a:pPr>
            <a:r>
              <a:rPr lang="en-US" sz="2000" dirty="0">
                <a:solidFill>
                  <a:schemeClr val="bg1"/>
                </a:solidFill>
              </a:rPr>
              <a:t>PCC PANEL</a:t>
            </a:r>
          </a:p>
          <a:p>
            <a:pPr marL="285750" indent="-285750">
              <a:buFont typeface="Arial" panose="020B0604020202020204" pitchFamily="34" charset="0"/>
              <a:buChar char="•"/>
            </a:pPr>
            <a:r>
              <a:rPr lang="en-US" sz="2000" dirty="0">
                <a:solidFill>
                  <a:schemeClr val="bg1"/>
                </a:solidFill>
              </a:rPr>
              <a:t>MCC PANEL</a:t>
            </a:r>
          </a:p>
          <a:p>
            <a:pPr marL="285750" indent="-285750">
              <a:buFont typeface="Arial" panose="020B0604020202020204" pitchFamily="34" charset="0"/>
              <a:buChar char="•"/>
            </a:pPr>
            <a:r>
              <a:rPr lang="en-US" sz="2000" dirty="0">
                <a:solidFill>
                  <a:schemeClr val="bg1"/>
                </a:solidFill>
              </a:rPr>
              <a:t>APFC PANEL</a:t>
            </a:r>
          </a:p>
          <a:p>
            <a:pPr marL="285750" indent="-285750">
              <a:buFont typeface="Arial" panose="020B0604020202020204" pitchFamily="34" charset="0"/>
              <a:buChar char="•"/>
            </a:pPr>
            <a:r>
              <a:rPr lang="en-US" sz="2000" dirty="0">
                <a:solidFill>
                  <a:schemeClr val="bg1"/>
                </a:solidFill>
              </a:rPr>
              <a:t>AMF PANEL</a:t>
            </a:r>
          </a:p>
          <a:p>
            <a:pPr marL="285750" indent="-285750">
              <a:buFont typeface="Arial" panose="020B0604020202020204" pitchFamily="34" charset="0"/>
              <a:buChar char="•"/>
            </a:pPr>
            <a:r>
              <a:rPr lang="en-US" sz="2000" dirty="0">
                <a:solidFill>
                  <a:schemeClr val="bg1"/>
                </a:solidFill>
              </a:rPr>
              <a:t>DG SYNCHRONIZATION PANEL</a:t>
            </a:r>
          </a:p>
          <a:p>
            <a:pPr marL="285750" indent="-285750">
              <a:buFont typeface="Arial" panose="020B0604020202020204" pitchFamily="34" charset="0"/>
              <a:buChar char="•"/>
            </a:pPr>
            <a:r>
              <a:rPr lang="en-US" sz="2000" dirty="0">
                <a:solidFill>
                  <a:schemeClr val="bg1"/>
                </a:solidFill>
              </a:rPr>
              <a:t>DG LOAD MANAGEMENT</a:t>
            </a:r>
          </a:p>
          <a:p>
            <a:pPr marL="285750" indent="-285750">
              <a:buFont typeface="Arial" panose="020B0604020202020204" pitchFamily="34" charset="0"/>
              <a:buChar char="•"/>
            </a:pPr>
            <a:r>
              <a:rPr lang="en-US" sz="2000" dirty="0">
                <a:solidFill>
                  <a:schemeClr val="bg1"/>
                </a:solidFill>
              </a:rPr>
              <a:t>FIRE FIGHTING PANEL</a:t>
            </a:r>
          </a:p>
          <a:p>
            <a:pPr marL="285750" indent="-285750">
              <a:buFont typeface="Arial" panose="020B0604020202020204" pitchFamily="34" charset="0"/>
              <a:buChar char="•"/>
            </a:pPr>
            <a:r>
              <a:rPr lang="en-US" sz="2000" dirty="0">
                <a:solidFill>
                  <a:schemeClr val="bg1"/>
                </a:solidFill>
              </a:rPr>
              <a:t>CHANGEOVER PANEL</a:t>
            </a:r>
          </a:p>
          <a:p>
            <a:pPr marL="285750" indent="-285750">
              <a:buFont typeface="Arial" panose="020B0604020202020204" pitchFamily="34" charset="0"/>
              <a:buChar char="•"/>
            </a:pPr>
            <a:r>
              <a:rPr lang="en-US" sz="2000" dirty="0">
                <a:solidFill>
                  <a:schemeClr val="bg1"/>
                </a:solidFill>
              </a:rPr>
              <a:t>PLC &amp; AUTOMATION PANEL</a:t>
            </a:r>
          </a:p>
          <a:p>
            <a:pPr marL="285750" indent="-285750">
              <a:buFont typeface="Arial" panose="020B0604020202020204" pitchFamily="34" charset="0"/>
              <a:buChar char="•"/>
            </a:pPr>
            <a:r>
              <a:rPr lang="en-US" sz="2000" dirty="0">
                <a:solidFill>
                  <a:schemeClr val="bg1"/>
                </a:solidFill>
              </a:rPr>
              <a:t>VFD/SOFTSTARTER PANEL</a:t>
            </a:r>
          </a:p>
          <a:p>
            <a:pPr marL="285750" indent="-285750">
              <a:buFont typeface="Arial" panose="020B0604020202020204" pitchFamily="34" charset="0"/>
              <a:buChar char="•"/>
            </a:pPr>
            <a:r>
              <a:rPr lang="en-US" sz="2000" dirty="0">
                <a:solidFill>
                  <a:schemeClr val="bg1"/>
                </a:solidFill>
              </a:rPr>
              <a:t>HVAC PANEL</a:t>
            </a:r>
          </a:p>
          <a:p>
            <a:pPr marL="285750" indent="-285750">
              <a:buFont typeface="Arial" panose="020B0604020202020204" pitchFamily="34" charset="0"/>
              <a:buChar char="•"/>
            </a:pPr>
            <a:r>
              <a:rPr lang="en-US" sz="2000" dirty="0">
                <a:solidFill>
                  <a:schemeClr val="bg1"/>
                </a:solidFill>
              </a:rPr>
              <a:t>BUILDING AUTOMATION PANEL</a:t>
            </a:r>
          </a:p>
          <a:p>
            <a:pPr marL="285750" indent="-285750">
              <a:buFont typeface="Arial" panose="020B0604020202020204" pitchFamily="34" charset="0"/>
              <a:buChar char="•"/>
            </a:pPr>
            <a:r>
              <a:rPr lang="en-US" sz="2000" dirty="0">
                <a:solidFill>
                  <a:schemeClr val="bg1"/>
                </a:solidFill>
              </a:rPr>
              <a:t>SOLAR ACDB/DCDB </a:t>
            </a:r>
          </a:p>
          <a:p>
            <a:pPr marL="285750" indent="-285750">
              <a:buFont typeface="Arial" panose="020B0604020202020204" pitchFamily="34" charset="0"/>
              <a:buChar char="•"/>
            </a:pPr>
            <a:r>
              <a:rPr lang="en-US" sz="2000" dirty="0">
                <a:solidFill>
                  <a:schemeClr val="bg1"/>
                </a:solidFill>
              </a:rPr>
              <a:t>OUTDOOR PANELS</a:t>
            </a:r>
          </a:p>
          <a:p>
            <a:pPr marL="285750" indent="-285750">
              <a:buFont typeface="Arial" panose="020B0604020202020204" pitchFamily="34" charset="0"/>
              <a:buChar char="•"/>
            </a:pPr>
            <a:r>
              <a:rPr lang="en-US" sz="2000" dirty="0">
                <a:solidFill>
                  <a:schemeClr val="bg1"/>
                </a:solidFill>
              </a:rPr>
              <a:t>POWER DISTRIBUTION PANEL</a:t>
            </a:r>
          </a:p>
          <a:p>
            <a:pPr marL="285750" indent="-285750">
              <a:buFont typeface="Arial" panose="020B0604020202020204" pitchFamily="34" charset="0"/>
              <a:buChar char="•"/>
            </a:pPr>
            <a:r>
              <a:rPr lang="en-US" sz="2000" dirty="0">
                <a:solidFill>
                  <a:schemeClr val="bg1"/>
                </a:solidFill>
              </a:rPr>
              <a:t>SERVO VOLTAGE STABILIZER</a:t>
            </a:r>
          </a:p>
          <a:p>
            <a:pPr marL="285750" indent="-285750">
              <a:buFont typeface="Arial" panose="020B0604020202020204" pitchFamily="34" charset="0"/>
              <a:buChar char="•"/>
            </a:pPr>
            <a:r>
              <a:rPr lang="en-US" sz="2000" dirty="0">
                <a:solidFill>
                  <a:schemeClr val="bg1"/>
                </a:solidFill>
              </a:rPr>
              <a:t>TRANSFORMER</a:t>
            </a:r>
          </a:p>
          <a:p>
            <a:pPr marL="285750" indent="-285750">
              <a:buFont typeface="Arial" panose="020B0604020202020204" pitchFamily="34" charset="0"/>
              <a:buChar char="•"/>
            </a:pPr>
            <a:r>
              <a:rPr lang="en-US" sz="2000" dirty="0">
                <a:solidFill>
                  <a:schemeClr val="bg1"/>
                </a:solidFill>
              </a:rPr>
              <a:t>DEISEL GENSETS</a:t>
            </a:r>
          </a:p>
          <a:p>
            <a:pPr marL="285750" indent="-285750">
              <a:buFont typeface="Arial" panose="020B0604020202020204" pitchFamily="34" charset="0"/>
              <a:buChar char="•"/>
            </a:pPr>
            <a:endParaRPr lang="en-IN" dirty="0">
              <a:solidFill>
                <a:schemeClr val="bg1"/>
              </a:solidFill>
            </a:endParaRPr>
          </a:p>
        </p:txBody>
      </p:sp>
      <p:pic>
        <p:nvPicPr>
          <p:cNvPr id="11" name="Content Placeholder 10">
            <a:extLst>
              <a:ext uri="{FF2B5EF4-FFF2-40B4-BE49-F238E27FC236}">
                <a16:creationId xmlns:a16="http://schemas.microsoft.com/office/drawing/2014/main" id="{2D4F7269-B967-EC0E-268D-3700542093D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3290" y="904568"/>
            <a:ext cx="6691723" cy="50111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846591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C4EF7A-27E8-E3AC-148C-0798CC0CFA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308" y="71284"/>
            <a:ext cx="5968181" cy="67154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571253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1D04F9C-5384-FB09-B5FA-4061C790A797}"/>
              </a:ext>
            </a:extLst>
          </p:cNvPr>
          <p:cNvSpPr txBox="1"/>
          <p:nvPr/>
        </p:nvSpPr>
        <p:spPr>
          <a:xfrm>
            <a:off x="4640826" y="88491"/>
            <a:ext cx="2104103" cy="461665"/>
          </a:xfrm>
          <a:prstGeom prst="rect">
            <a:avLst/>
          </a:prstGeom>
          <a:noFill/>
        </p:spPr>
        <p:txBody>
          <a:bodyPr wrap="square" rtlCol="0">
            <a:spAutoFit/>
          </a:bodyPr>
          <a:lstStyle/>
          <a:p>
            <a:r>
              <a:rPr lang="en-US" sz="2400" b="1" u="sng" dirty="0"/>
              <a:t>MCC PANEL’S</a:t>
            </a:r>
            <a:endParaRPr lang="en-IN" sz="2400" b="1" u="sng" dirty="0"/>
          </a:p>
        </p:txBody>
      </p:sp>
      <p:pic>
        <p:nvPicPr>
          <p:cNvPr id="3" name="Picture 2">
            <a:extLst>
              <a:ext uri="{FF2B5EF4-FFF2-40B4-BE49-F238E27FC236}">
                <a16:creationId xmlns:a16="http://schemas.microsoft.com/office/drawing/2014/main" id="{8F5EC91C-04A3-1E61-DD8B-8E881DF169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1806" y="550156"/>
            <a:ext cx="5682410" cy="603745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a:extLst>
              <a:ext uri="{FF2B5EF4-FFF2-40B4-BE49-F238E27FC236}">
                <a16:creationId xmlns:a16="http://schemas.microsoft.com/office/drawing/2014/main" id="{DD2B586D-2620-2CE3-F148-658DEDC563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297" y="3313921"/>
            <a:ext cx="5761703" cy="327369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icture 7">
            <a:extLst>
              <a:ext uri="{FF2B5EF4-FFF2-40B4-BE49-F238E27FC236}">
                <a16:creationId xmlns:a16="http://schemas.microsoft.com/office/drawing/2014/main" id="{1EA0E4F1-8E11-4B68-E9B4-EA4EC25398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4297" y="698413"/>
            <a:ext cx="5761703" cy="24672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0129366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FCE153E-4382-68F7-D44E-BB8FA3D95AB6}"/>
              </a:ext>
            </a:extLst>
          </p:cNvPr>
          <p:cNvSpPr txBox="1"/>
          <p:nvPr/>
        </p:nvSpPr>
        <p:spPr>
          <a:xfrm>
            <a:off x="4188541" y="108156"/>
            <a:ext cx="3677265" cy="461665"/>
          </a:xfrm>
          <a:prstGeom prst="rect">
            <a:avLst/>
          </a:prstGeom>
          <a:noFill/>
        </p:spPr>
        <p:txBody>
          <a:bodyPr wrap="square" rtlCol="0">
            <a:spAutoFit/>
          </a:bodyPr>
          <a:lstStyle/>
          <a:p>
            <a:r>
              <a:rPr lang="en-US" sz="2400" b="1" u="sng" dirty="0"/>
              <a:t>CAPACITOR BANK PANEL</a:t>
            </a:r>
            <a:endParaRPr lang="en-IN" sz="2400" b="1" u="sng" dirty="0"/>
          </a:p>
        </p:txBody>
      </p:sp>
      <p:pic>
        <p:nvPicPr>
          <p:cNvPr id="7" name="Picture 6">
            <a:extLst>
              <a:ext uri="{FF2B5EF4-FFF2-40B4-BE49-F238E27FC236}">
                <a16:creationId xmlns:a16="http://schemas.microsoft.com/office/drawing/2014/main" id="{E86CE6F6-D198-D8B8-D811-E7A232964A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477" y="628815"/>
            <a:ext cx="6518788" cy="30582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icture 8">
            <a:extLst>
              <a:ext uri="{FF2B5EF4-FFF2-40B4-BE49-F238E27FC236}">
                <a16:creationId xmlns:a16="http://schemas.microsoft.com/office/drawing/2014/main" id="{6C04C5F3-0642-514E-6E34-E26B53FEFF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1574" y="628813"/>
            <a:ext cx="4910715" cy="60620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Picture 12">
            <a:extLst>
              <a:ext uri="{FF2B5EF4-FFF2-40B4-BE49-F238E27FC236}">
                <a16:creationId xmlns:a16="http://schemas.microsoft.com/office/drawing/2014/main" id="{7411A165-9439-37C7-8191-FA903B3C7A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909" y="3805084"/>
            <a:ext cx="6518788" cy="288576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941839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5D91E1C-9CDD-961E-E5C3-0DA2776DF22E}"/>
              </a:ext>
            </a:extLst>
          </p:cNvPr>
          <p:cNvSpPr txBox="1"/>
          <p:nvPr/>
        </p:nvSpPr>
        <p:spPr>
          <a:xfrm>
            <a:off x="4021394" y="108606"/>
            <a:ext cx="3126658" cy="461665"/>
          </a:xfrm>
          <a:prstGeom prst="rect">
            <a:avLst/>
          </a:prstGeom>
          <a:noFill/>
        </p:spPr>
        <p:txBody>
          <a:bodyPr wrap="square" rtlCol="0">
            <a:spAutoFit/>
          </a:bodyPr>
          <a:lstStyle/>
          <a:p>
            <a:r>
              <a:rPr lang="en-US" sz="2400" u="sng" dirty="0"/>
              <a:t>FIRE FIGHTING PANEL</a:t>
            </a:r>
            <a:endParaRPr lang="en-IN" sz="2400" u="sng" dirty="0"/>
          </a:p>
        </p:txBody>
      </p:sp>
      <p:pic>
        <p:nvPicPr>
          <p:cNvPr id="4" name="Picture 3">
            <a:extLst>
              <a:ext uri="{FF2B5EF4-FFF2-40B4-BE49-F238E27FC236}">
                <a16:creationId xmlns:a16="http://schemas.microsoft.com/office/drawing/2014/main" id="{45BF9FD8-43DE-AB38-570D-96BE0F8E3D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996" y="570271"/>
            <a:ext cx="5607004" cy="346069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a:extLst>
              <a:ext uri="{FF2B5EF4-FFF2-40B4-BE49-F238E27FC236}">
                <a16:creationId xmlns:a16="http://schemas.microsoft.com/office/drawing/2014/main" id="{851068A9-48FA-C376-CC4E-074C69042B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5962399" y="1008789"/>
            <a:ext cx="6179123" cy="530208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icture 7">
            <a:extLst>
              <a:ext uri="{FF2B5EF4-FFF2-40B4-BE49-F238E27FC236}">
                <a16:creationId xmlns:a16="http://schemas.microsoft.com/office/drawing/2014/main" id="{F685DCF1-C5AE-5523-26C2-AA6300471F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8996" y="4149214"/>
            <a:ext cx="5607003" cy="270878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102408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369E3D7-7722-0C61-9E1A-B68835DB876F}"/>
              </a:ext>
            </a:extLst>
          </p:cNvPr>
          <p:cNvSpPr txBox="1"/>
          <p:nvPr/>
        </p:nvSpPr>
        <p:spPr>
          <a:xfrm>
            <a:off x="4623619" y="248715"/>
            <a:ext cx="2944762" cy="523220"/>
          </a:xfrm>
          <a:prstGeom prst="rect">
            <a:avLst/>
          </a:prstGeom>
          <a:noFill/>
        </p:spPr>
        <p:txBody>
          <a:bodyPr wrap="square" rtlCol="0">
            <a:spAutoFit/>
          </a:bodyPr>
          <a:lstStyle/>
          <a:p>
            <a:r>
              <a:rPr lang="en-US" sz="2800" b="1" u="sng" dirty="0"/>
              <a:t> CERTIFICATIONS</a:t>
            </a:r>
            <a:endParaRPr lang="en-IN" sz="2800" b="1" u="sng" dirty="0"/>
          </a:p>
        </p:txBody>
      </p:sp>
      <p:pic>
        <p:nvPicPr>
          <p:cNvPr id="8" name="Picture 7">
            <a:extLst>
              <a:ext uri="{FF2B5EF4-FFF2-40B4-BE49-F238E27FC236}">
                <a16:creationId xmlns:a16="http://schemas.microsoft.com/office/drawing/2014/main" id="{B6B84589-48DC-35B9-8219-CFB22554DC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770" y="855406"/>
            <a:ext cx="3761624" cy="5753879"/>
          </a:xfrm>
          <a:prstGeom prst="rect">
            <a:avLst/>
          </a:prstGeom>
        </p:spPr>
      </p:pic>
      <p:pic>
        <p:nvPicPr>
          <p:cNvPr id="12" name="Picture 11">
            <a:extLst>
              <a:ext uri="{FF2B5EF4-FFF2-40B4-BE49-F238E27FC236}">
                <a16:creationId xmlns:a16="http://schemas.microsoft.com/office/drawing/2014/main" id="{A6E12C47-A7FF-8385-AAC4-9185FAD2C9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5188" y="855406"/>
            <a:ext cx="3761624" cy="5753879"/>
          </a:xfrm>
          <a:prstGeom prst="rect">
            <a:avLst/>
          </a:prstGeom>
        </p:spPr>
      </p:pic>
      <p:pic>
        <p:nvPicPr>
          <p:cNvPr id="16" name="Picture 15">
            <a:extLst>
              <a:ext uri="{FF2B5EF4-FFF2-40B4-BE49-F238E27FC236}">
                <a16:creationId xmlns:a16="http://schemas.microsoft.com/office/drawing/2014/main" id="{7B5A8897-E05F-8456-FE53-E6566A56FB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0607" y="855405"/>
            <a:ext cx="3761624" cy="5753879"/>
          </a:xfrm>
          <a:prstGeom prst="rect">
            <a:avLst/>
          </a:prstGeom>
        </p:spPr>
      </p:pic>
    </p:spTree>
    <p:extLst>
      <p:ext uri="{BB962C8B-B14F-4D97-AF65-F5344CB8AC3E}">
        <p14:creationId xmlns:p14="http://schemas.microsoft.com/office/powerpoint/2010/main" val="621328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604ADD-EEFB-F2DD-EFBB-ABD86A0BE24E}"/>
              </a:ext>
            </a:extLst>
          </p:cNvPr>
          <p:cNvSpPr txBox="1"/>
          <p:nvPr/>
        </p:nvSpPr>
        <p:spPr>
          <a:xfrm>
            <a:off x="3392129" y="285136"/>
            <a:ext cx="4650658" cy="523220"/>
          </a:xfrm>
          <a:prstGeom prst="rect">
            <a:avLst/>
          </a:prstGeom>
          <a:noFill/>
        </p:spPr>
        <p:txBody>
          <a:bodyPr wrap="square" rtlCol="0">
            <a:spAutoFit/>
          </a:bodyPr>
          <a:lstStyle/>
          <a:p>
            <a:r>
              <a:rPr lang="en-US" sz="2800" u="sng" dirty="0"/>
              <a:t>OUR PRESTIGIOUS CLIENTS</a:t>
            </a:r>
            <a:endParaRPr lang="en-IN" sz="2800" u="sng" dirty="0"/>
          </a:p>
        </p:txBody>
      </p:sp>
      <p:sp>
        <p:nvSpPr>
          <p:cNvPr id="3" name="TextBox 2">
            <a:extLst>
              <a:ext uri="{FF2B5EF4-FFF2-40B4-BE49-F238E27FC236}">
                <a16:creationId xmlns:a16="http://schemas.microsoft.com/office/drawing/2014/main" id="{1DCF123B-8AD8-876B-B363-5C2BB7A32A64}"/>
              </a:ext>
            </a:extLst>
          </p:cNvPr>
          <p:cNvSpPr txBox="1"/>
          <p:nvPr/>
        </p:nvSpPr>
        <p:spPr>
          <a:xfrm>
            <a:off x="457200" y="1236259"/>
            <a:ext cx="2497395" cy="40011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b="1" spc="50" dirty="0">
                <a:ln w="0"/>
                <a:solidFill>
                  <a:schemeClr val="bg2"/>
                </a:solidFill>
                <a:effectLst>
                  <a:innerShdw blurRad="63500" dist="50800" dir="13500000">
                    <a:srgbClr val="000000">
                      <a:alpha val="50000"/>
                    </a:srgbClr>
                  </a:innerShdw>
                </a:effectLst>
              </a:rPr>
              <a:t>            PHARMA</a:t>
            </a:r>
            <a:endParaRPr lang="en-IN" sz="2000" b="1" spc="50" dirty="0">
              <a:ln w="0"/>
              <a:solidFill>
                <a:schemeClr val="bg2"/>
              </a:solidFill>
              <a:effectLst>
                <a:innerShdw blurRad="63500" dist="50800" dir="13500000">
                  <a:srgbClr val="000000">
                    <a:alpha val="50000"/>
                  </a:srgbClr>
                </a:innerShdw>
              </a:effectLst>
            </a:endParaRPr>
          </a:p>
        </p:txBody>
      </p:sp>
      <p:sp>
        <p:nvSpPr>
          <p:cNvPr id="5" name="TextBox 4">
            <a:extLst>
              <a:ext uri="{FF2B5EF4-FFF2-40B4-BE49-F238E27FC236}">
                <a16:creationId xmlns:a16="http://schemas.microsoft.com/office/drawing/2014/main" id="{F0530425-7668-4A21-D63B-BEE218D24332}"/>
              </a:ext>
            </a:extLst>
          </p:cNvPr>
          <p:cNvSpPr txBox="1"/>
          <p:nvPr/>
        </p:nvSpPr>
        <p:spPr>
          <a:xfrm>
            <a:off x="457200" y="2030154"/>
            <a:ext cx="2718619" cy="2339102"/>
          </a:xfrm>
          <a:prstGeom prst="rect">
            <a:avLst/>
          </a:prstGeom>
          <a:noFill/>
        </p:spPr>
        <p:txBody>
          <a:bodyPr wrap="square" rtlCol="0">
            <a:spAutoFit/>
          </a:bodyPr>
          <a:lstStyle/>
          <a:p>
            <a:r>
              <a:rPr lang="en-US" sz="1600" dirty="0"/>
              <a:t>MERIDIAN MEDICARE LTD</a:t>
            </a:r>
          </a:p>
          <a:p>
            <a:r>
              <a:rPr lang="en-IN" sz="1600" dirty="0"/>
              <a:t>PERENNIAL MEDICARE </a:t>
            </a:r>
          </a:p>
          <a:p>
            <a:r>
              <a:rPr lang="en-IN" sz="1600" dirty="0"/>
              <a:t>LENUS LIFECARE LTD</a:t>
            </a:r>
          </a:p>
          <a:p>
            <a:r>
              <a:rPr lang="en-IN" sz="1600" dirty="0"/>
              <a:t>SWISS GARNIER </a:t>
            </a:r>
          </a:p>
          <a:p>
            <a:r>
              <a:rPr lang="en-IN" sz="1600" dirty="0"/>
              <a:t>SUN PHARMA</a:t>
            </a:r>
          </a:p>
          <a:p>
            <a:r>
              <a:rPr lang="en-IN" sz="1600" dirty="0"/>
              <a:t>SCOTT EDIL</a:t>
            </a:r>
          </a:p>
          <a:p>
            <a:r>
              <a:rPr lang="en-IN" sz="1600" dirty="0"/>
              <a:t>LOREAL</a:t>
            </a:r>
          </a:p>
          <a:p>
            <a:r>
              <a:rPr lang="en-IN" sz="1600" dirty="0"/>
              <a:t>CIPLA</a:t>
            </a:r>
          </a:p>
          <a:p>
            <a:endParaRPr lang="en-IN" dirty="0"/>
          </a:p>
        </p:txBody>
      </p:sp>
      <p:sp>
        <p:nvSpPr>
          <p:cNvPr id="7" name="TextBox 6">
            <a:extLst>
              <a:ext uri="{FF2B5EF4-FFF2-40B4-BE49-F238E27FC236}">
                <a16:creationId xmlns:a16="http://schemas.microsoft.com/office/drawing/2014/main" id="{FC008405-F526-F0CD-671D-A5954450D64B}"/>
              </a:ext>
            </a:extLst>
          </p:cNvPr>
          <p:cNvSpPr txBox="1"/>
          <p:nvPr/>
        </p:nvSpPr>
        <p:spPr>
          <a:xfrm>
            <a:off x="3424083" y="1219199"/>
            <a:ext cx="2497395" cy="40011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b="1" spc="50" dirty="0">
                <a:ln w="0"/>
                <a:solidFill>
                  <a:schemeClr val="bg2"/>
                </a:solidFill>
                <a:effectLst>
                  <a:innerShdw blurRad="63500" dist="50800" dir="13500000">
                    <a:srgbClr val="000000">
                      <a:alpha val="50000"/>
                    </a:srgbClr>
                  </a:innerShdw>
                </a:effectLst>
              </a:rPr>
              <a:t>            TEXTILE</a:t>
            </a:r>
            <a:endParaRPr lang="en-IN" sz="2000" b="1" spc="50" dirty="0">
              <a:ln w="0"/>
              <a:solidFill>
                <a:schemeClr val="bg2"/>
              </a:solidFill>
              <a:effectLst>
                <a:innerShdw blurRad="63500" dist="50800" dir="13500000">
                  <a:srgbClr val="000000">
                    <a:alpha val="50000"/>
                  </a:srgbClr>
                </a:innerShdw>
              </a:effectLst>
            </a:endParaRPr>
          </a:p>
        </p:txBody>
      </p:sp>
      <p:sp>
        <p:nvSpPr>
          <p:cNvPr id="8" name="TextBox 7">
            <a:extLst>
              <a:ext uri="{FF2B5EF4-FFF2-40B4-BE49-F238E27FC236}">
                <a16:creationId xmlns:a16="http://schemas.microsoft.com/office/drawing/2014/main" id="{BA036907-576B-A5A5-F072-9E61A8153A74}"/>
              </a:ext>
            </a:extLst>
          </p:cNvPr>
          <p:cNvSpPr txBox="1"/>
          <p:nvPr/>
        </p:nvSpPr>
        <p:spPr>
          <a:xfrm>
            <a:off x="3424083" y="2030153"/>
            <a:ext cx="2644878" cy="1354217"/>
          </a:xfrm>
          <a:prstGeom prst="rect">
            <a:avLst/>
          </a:prstGeom>
          <a:noFill/>
        </p:spPr>
        <p:txBody>
          <a:bodyPr wrap="square" rtlCol="0">
            <a:spAutoFit/>
          </a:bodyPr>
          <a:lstStyle/>
          <a:p>
            <a:r>
              <a:rPr lang="en-US" sz="1600" dirty="0"/>
              <a:t>AARTI SPINING MILL</a:t>
            </a:r>
          </a:p>
          <a:p>
            <a:r>
              <a:rPr lang="en-US" sz="1600" dirty="0"/>
              <a:t>DEEPAK SPINING MILL</a:t>
            </a:r>
          </a:p>
          <a:p>
            <a:r>
              <a:rPr lang="en-US" sz="1600" dirty="0"/>
              <a:t>VARDHMAN TEXTILE</a:t>
            </a:r>
          </a:p>
          <a:p>
            <a:r>
              <a:rPr lang="en-US" sz="1600" dirty="0"/>
              <a:t>TRIDENT GROUP</a:t>
            </a:r>
            <a:endParaRPr lang="en-IN" sz="1600" dirty="0"/>
          </a:p>
          <a:p>
            <a:endParaRPr lang="en-IN" dirty="0"/>
          </a:p>
        </p:txBody>
      </p:sp>
      <p:sp>
        <p:nvSpPr>
          <p:cNvPr id="9" name="TextBox 8">
            <a:extLst>
              <a:ext uri="{FF2B5EF4-FFF2-40B4-BE49-F238E27FC236}">
                <a16:creationId xmlns:a16="http://schemas.microsoft.com/office/drawing/2014/main" id="{1ABB4DB8-10D6-F85A-CC5E-964B962AF186}"/>
              </a:ext>
            </a:extLst>
          </p:cNvPr>
          <p:cNvSpPr txBox="1"/>
          <p:nvPr/>
        </p:nvSpPr>
        <p:spPr>
          <a:xfrm>
            <a:off x="6390966" y="1219199"/>
            <a:ext cx="2497395" cy="40011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b="1" spc="50" dirty="0">
                <a:ln w="0"/>
                <a:solidFill>
                  <a:schemeClr val="bg2"/>
                </a:solidFill>
                <a:effectLst>
                  <a:innerShdw blurRad="63500" dist="50800" dir="13500000">
                    <a:srgbClr val="000000">
                      <a:alpha val="50000"/>
                    </a:srgbClr>
                  </a:innerShdw>
                </a:effectLst>
              </a:rPr>
              <a:t>           HOTEL   </a:t>
            </a:r>
            <a:endParaRPr lang="en-IN" sz="2000" b="1" spc="50" dirty="0">
              <a:ln w="0"/>
              <a:solidFill>
                <a:schemeClr val="bg2"/>
              </a:solidFill>
              <a:effectLst>
                <a:innerShdw blurRad="63500" dist="50800" dir="13500000">
                  <a:srgbClr val="000000">
                    <a:alpha val="50000"/>
                  </a:srgbClr>
                </a:innerShdw>
              </a:effectLst>
            </a:endParaRPr>
          </a:p>
        </p:txBody>
      </p:sp>
      <p:sp>
        <p:nvSpPr>
          <p:cNvPr id="13" name="TextBox 12">
            <a:extLst>
              <a:ext uri="{FF2B5EF4-FFF2-40B4-BE49-F238E27FC236}">
                <a16:creationId xmlns:a16="http://schemas.microsoft.com/office/drawing/2014/main" id="{FB39AA87-9F19-DC09-74E1-3929B91A8EE5}"/>
              </a:ext>
            </a:extLst>
          </p:cNvPr>
          <p:cNvSpPr txBox="1"/>
          <p:nvPr/>
        </p:nvSpPr>
        <p:spPr>
          <a:xfrm>
            <a:off x="6390967" y="2030152"/>
            <a:ext cx="2497394" cy="2800767"/>
          </a:xfrm>
          <a:prstGeom prst="rect">
            <a:avLst/>
          </a:prstGeom>
          <a:noFill/>
        </p:spPr>
        <p:txBody>
          <a:bodyPr wrap="square" rtlCol="0">
            <a:spAutoFit/>
          </a:bodyPr>
          <a:lstStyle/>
          <a:p>
            <a:r>
              <a:rPr lang="en-US" sz="1600" dirty="0"/>
              <a:t>ELYSIUM SHIMLA</a:t>
            </a:r>
          </a:p>
          <a:p>
            <a:r>
              <a:rPr lang="en-US" sz="1600" dirty="0"/>
              <a:t>GRAND SHIMLA</a:t>
            </a:r>
          </a:p>
          <a:p>
            <a:r>
              <a:rPr lang="en-US" sz="1600" dirty="0"/>
              <a:t>GRAND OBERIA</a:t>
            </a:r>
          </a:p>
          <a:p>
            <a:r>
              <a:rPr lang="en-US" sz="1600" dirty="0"/>
              <a:t>CASTLE BANQUETS</a:t>
            </a:r>
          </a:p>
          <a:p>
            <a:r>
              <a:rPr lang="en-US" sz="1600" dirty="0"/>
              <a:t>PLATINUM RESORTS</a:t>
            </a:r>
          </a:p>
          <a:p>
            <a:r>
              <a:rPr lang="en-US" sz="1600" dirty="0"/>
              <a:t>SHIMLA HILLS INT.</a:t>
            </a:r>
          </a:p>
          <a:p>
            <a:r>
              <a:rPr lang="en-US" sz="1600" dirty="0"/>
              <a:t>RETREAT RESORTS</a:t>
            </a:r>
          </a:p>
          <a:p>
            <a:r>
              <a:rPr lang="en-US" sz="1600" dirty="0"/>
              <a:t>BAIKUNTH RESORTS</a:t>
            </a:r>
          </a:p>
          <a:p>
            <a:r>
              <a:rPr lang="en-US" sz="1600" dirty="0"/>
              <a:t>SWAGAT RESTRAUNTS</a:t>
            </a:r>
          </a:p>
          <a:p>
            <a:r>
              <a:rPr lang="en-US" sz="1600" dirty="0"/>
              <a:t>SOCIAL</a:t>
            </a:r>
          </a:p>
          <a:p>
            <a:endParaRPr lang="en-IN" sz="1600" dirty="0"/>
          </a:p>
        </p:txBody>
      </p:sp>
      <p:sp>
        <p:nvSpPr>
          <p:cNvPr id="14" name="TextBox 13">
            <a:extLst>
              <a:ext uri="{FF2B5EF4-FFF2-40B4-BE49-F238E27FC236}">
                <a16:creationId xmlns:a16="http://schemas.microsoft.com/office/drawing/2014/main" id="{8982FEBC-512B-BC9B-CB6B-FF07090690B5}"/>
              </a:ext>
            </a:extLst>
          </p:cNvPr>
          <p:cNvSpPr txBox="1"/>
          <p:nvPr/>
        </p:nvSpPr>
        <p:spPr>
          <a:xfrm>
            <a:off x="9237405" y="1219200"/>
            <a:ext cx="2497395" cy="40011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b="1" spc="50" dirty="0">
                <a:ln w="0"/>
                <a:solidFill>
                  <a:schemeClr val="bg2"/>
                </a:solidFill>
                <a:effectLst>
                  <a:innerShdw blurRad="63500" dist="50800" dir="13500000">
                    <a:srgbClr val="000000">
                      <a:alpha val="50000"/>
                    </a:srgbClr>
                  </a:innerShdw>
                </a:effectLst>
              </a:rPr>
              <a:t>         INDUSTRY</a:t>
            </a:r>
            <a:endParaRPr lang="en-IN" sz="2000" b="1" spc="50" dirty="0">
              <a:ln w="0"/>
              <a:solidFill>
                <a:schemeClr val="bg2"/>
              </a:solidFill>
              <a:effectLst>
                <a:innerShdw blurRad="63500" dist="50800" dir="13500000">
                  <a:srgbClr val="000000">
                    <a:alpha val="50000"/>
                  </a:srgbClr>
                </a:innerShdw>
              </a:effectLst>
            </a:endParaRPr>
          </a:p>
        </p:txBody>
      </p:sp>
      <p:sp>
        <p:nvSpPr>
          <p:cNvPr id="15" name="TextBox 14">
            <a:extLst>
              <a:ext uri="{FF2B5EF4-FFF2-40B4-BE49-F238E27FC236}">
                <a16:creationId xmlns:a16="http://schemas.microsoft.com/office/drawing/2014/main" id="{C72BE9D0-621E-165B-8B16-54DCBB028481}"/>
              </a:ext>
            </a:extLst>
          </p:cNvPr>
          <p:cNvSpPr txBox="1"/>
          <p:nvPr/>
        </p:nvSpPr>
        <p:spPr>
          <a:xfrm>
            <a:off x="9210367" y="2030152"/>
            <a:ext cx="2497394" cy="1815882"/>
          </a:xfrm>
          <a:prstGeom prst="rect">
            <a:avLst/>
          </a:prstGeom>
          <a:noFill/>
        </p:spPr>
        <p:txBody>
          <a:bodyPr wrap="square" rtlCol="0">
            <a:spAutoFit/>
          </a:bodyPr>
          <a:lstStyle/>
          <a:p>
            <a:r>
              <a:rPr lang="en-US" sz="1600" dirty="0"/>
              <a:t>VEELINE INDUSTRIES</a:t>
            </a:r>
          </a:p>
          <a:p>
            <a:r>
              <a:rPr lang="en-US" sz="1600" dirty="0"/>
              <a:t>SARASWATI GROUPS</a:t>
            </a:r>
          </a:p>
          <a:p>
            <a:r>
              <a:rPr lang="en-IN" sz="1600" dirty="0"/>
              <a:t>GREEN &amp; ARTS</a:t>
            </a:r>
          </a:p>
          <a:p>
            <a:r>
              <a:rPr lang="en-IN" sz="1600" dirty="0"/>
              <a:t>AMSON ELECTRONICS</a:t>
            </a:r>
          </a:p>
          <a:p>
            <a:r>
              <a:rPr lang="en-IN" sz="1600" dirty="0"/>
              <a:t>VISHWAKARMA ENGG.</a:t>
            </a:r>
          </a:p>
          <a:p>
            <a:r>
              <a:rPr lang="en-IN" sz="1600" dirty="0"/>
              <a:t>SAMRATH AUTOMOTIVE</a:t>
            </a:r>
          </a:p>
          <a:p>
            <a:endParaRPr lang="en-IN" sz="1600" dirty="0"/>
          </a:p>
        </p:txBody>
      </p:sp>
    </p:spTree>
    <p:extLst>
      <p:ext uri="{BB962C8B-B14F-4D97-AF65-F5344CB8AC3E}">
        <p14:creationId xmlns:p14="http://schemas.microsoft.com/office/powerpoint/2010/main" val="2491148072"/>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docProps/app.xml><?xml version="1.0" encoding="utf-8"?>
<Properties xmlns="http://schemas.openxmlformats.org/officeDocument/2006/extended-properties" xmlns:vt="http://schemas.openxmlformats.org/officeDocument/2006/docPropsVTypes">
  <Template>TM03457452[[fn=Celestial]]</Template>
  <TotalTime>1473</TotalTime>
  <Words>404</Words>
  <Application>Microsoft Office PowerPoint</Application>
  <PresentationFormat>Widescreen</PresentationFormat>
  <Paragraphs>77</Paragraphs>
  <Slides>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Alaska</vt:lpstr>
      <vt:lpstr>Arial</vt:lpstr>
      <vt:lpstr>Bookman Old Style</vt:lpstr>
      <vt:lpstr>Cambria</vt:lpstr>
      <vt:lpstr>Corbel</vt:lpstr>
      <vt:lpstr>Poppins</vt:lpstr>
      <vt:lpstr>San Diego</vt:lpstr>
      <vt:lpstr>Depth</vt:lpstr>
      <vt:lpstr>GOBIND ELECTRICAL CORPORATION</vt:lpstr>
      <vt:lpstr>ABOUT  GOBIND  ELECTRICAL  CORPORATION :-</vt:lpstr>
      <vt:lpstr>OUR PRODUCT RANGE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Ravinder Singh</dc:creator>
  <cp:lastModifiedBy>Ravinder Singh</cp:lastModifiedBy>
  <cp:revision>24</cp:revision>
  <cp:lastPrinted>2024-10-14T11:16:20Z</cp:lastPrinted>
  <dcterms:created xsi:type="dcterms:W3CDTF">2024-09-25T06:05:51Z</dcterms:created>
  <dcterms:modified xsi:type="dcterms:W3CDTF">2024-10-29T05:27:59Z</dcterms:modified>
</cp:coreProperties>
</file>